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7" r:id="rId2"/>
    <p:sldId id="281" r:id="rId3"/>
    <p:sldId id="1373" r:id="rId4"/>
    <p:sldId id="1405" r:id="rId5"/>
    <p:sldId id="467" r:id="rId6"/>
    <p:sldId id="1216" r:id="rId7"/>
    <p:sldId id="1389" r:id="rId8"/>
    <p:sldId id="1406" r:id="rId9"/>
    <p:sldId id="1407" r:id="rId10"/>
    <p:sldId id="532" r:id="rId11"/>
    <p:sldId id="1306" r:id="rId12"/>
    <p:sldId id="1348" r:id="rId13"/>
    <p:sldId id="1408" r:id="rId14"/>
    <p:sldId id="275" r:id="rId15"/>
    <p:sldId id="1364" r:id="rId16"/>
    <p:sldId id="1409" r:id="rId17"/>
    <p:sldId id="1403" r:id="rId18"/>
    <p:sldId id="1365" r:id="rId19"/>
    <p:sldId id="1410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183"/>
    <a:srgbClr val="FF0066"/>
    <a:srgbClr val="FF6600"/>
    <a:srgbClr val="3333FF"/>
    <a:srgbClr val="FECEF8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05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F8CEAE-2F72-F5DD-0C4C-BF1A679EC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65C7461-EE8E-FB92-F33E-65A5E59B5F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A542B80-AFBF-6C6B-5400-930B400733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EF0D48-E021-DA68-7E75-09F3AE9446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474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CEF1-98F3-DD5B-14C8-F9C90D481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D7CFA36-FE3C-156A-97FC-4323645FD9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48A48D0-59BC-5C00-3781-944285506A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Lire et commenter avec les élèves la recette. Demander : Si je veux deux fois plus de gâteaux, que j’en veux le double, comment vais-je faire avec les ingrédients ? Que faut-il ? </a:t>
            </a:r>
          </a:p>
          <a:p>
            <a:r>
              <a:rPr lang="fr-FR" dirty="0"/>
              <a:t>Écouter les propositions des élèves et les aider à formuler : Si je veux deux fois plus de muffins, je dois doubler les ingrédients. </a:t>
            </a:r>
          </a:p>
          <a:p>
            <a:r>
              <a:rPr lang="fr-FR" dirty="0"/>
              <a:t>Au lieu de 1 pot de yaourt, il en faut 2. </a:t>
            </a:r>
          </a:p>
          <a:p>
            <a:r>
              <a:rPr lang="fr-FR" dirty="0"/>
              <a:t>Au lieu de 3 œufs, combien va-t-il en falloir ? Laisser les élèves chercher 1 min avant de corriger : Si je double, j’aurai 3 œufs et 3 œufs. On peut l’écrire « 3 + 3 » et ça donne 6.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CF86B7-F4F7-7339-EA29-368B2DFC11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760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1F2BA-059F-6AAC-B8FB-8ADA971C3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90EF91C-BAAE-643E-AE40-39DBBEF4E2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2C8958C-BAF8-633B-C013-4C39D4FC77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Ce problème de cuisine nous sert à apprendre un mot mathématique important, le « double ». Le double d’un nombre, c’est quand on prend deux fois la quantité représentée par le nombre. Par exemple, le double de 4 est 8, et on peut l’écrire « 4 + 4 = 8 » (écrire au tableau la phrase et l’équivalence mathématique).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FAC317-FA20-0A43-B201-AFD0B99D09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939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CD9EF-B855-072D-78D3-F4061746F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E9EC773-D90C-BE3D-B6CF-69D09D2F06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A1CA16D-51DB-8A77-E519-35BA09AFA6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Chaque binôme d’élèves doit disposer d’un lot de pièces de centimes de chaque sorte et en quantité suffisante pour faire 2 €.</a:t>
            </a:r>
          </a:p>
          <a:p>
            <a:r>
              <a:rPr lang="fr-FR" dirty="0"/>
              <a:t>Distribuer la monnaie à chaque binôme d’élèves. Laisser les élèves la manipuler, puis demander : Quelles pièces voyez-vous ? Décrivez-les. Faire une synthèse : Pour réaliser des sommes plus petites que 1 euro, on utilise les centimes d’euro. Il existe 6 pièces différentes pour représenter les centimes : la pièce de 1 centime, la pièce de 2 centimes, celles de 5 centimes, 10 centimes, 20 centimes et 50 centimes qui permettent de faire de nombreuses sommes en les associant. On peut aussi donner un exemple : Si je dois payer 70 centimes, je donne une pièce de 50 centimes et une pièce de 20 centimes (ou deux pièces de 10 centimes).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8304B4-2316-CAF9-47C5-21730E26B3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082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63644-D4E4-1804-F19D-E4DC4F5F3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8A504BE-21A4-F26A-125B-04FDFAF9AB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4658D05-18C5-03B1-4A1E-1A1C1993F2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95F484-A3D5-2EF8-C3A7-762573B629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084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8D663-4CA5-80EE-1B95-A92F8DFB3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BEBFC1-8E02-9710-A8FE-7B601E04C5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8690108-2879-F11E-B1B3-1D2A39609F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4FE764-18C6-C43C-7E86-DC678A3561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227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3C077-31FD-4F78-6564-A14240121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B355E50-3289-8448-4441-AF7EC88C2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0AD0F7F-1D3F-EA6D-6EE4-537DA9955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- 43; 28; 31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259168-C415-9E65-5214-EBB5432733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60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065C5-8E93-BB58-7A29-41F689DF3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0D221AE-D1C7-8224-F24F-800D3060BA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40DE57-AD91-5AF3-A0F4-EA3ED1421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- 52; 19; 33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136AB3-075E-B7E9-9496-C4B07D520F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011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65EB5-D856-D744-A1BA-DD8FAC1F3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4DBFBFD-1B61-ACD2-A880-EC7CA12B3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6C63F3-42CA-0228-870F-54ABA3E37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6E15E-79E6-C36E-6F00-4AAA3E3124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32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CED92-202E-6467-29F0-FA5581762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E648B13-5CEA-0130-0BA5-0476FB09AF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25AF745-D8C8-E736-21FE-DE4F3C4274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5B8015-CB18-CEFD-6170-7BECA2DFDE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745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3D6B2-DB13-6FC1-7170-1B91C5F93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29E93A9-C450-73F6-EAD8-3759F47B83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23BA376-4B23-ABD3-AE1B-17B2039EAE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AFC94E-F0DD-2D83-786D-0C2FD667A5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1461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03ADE-50A4-7CDD-70E7-FFF895314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1A9BF99-7DBF-6FE9-7E09-2CA2D49255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B15D1E-12BB-EE96-3B1D-02903B1702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BFB7B-E0FC-C27E-EF6F-D544F5A0A5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279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C772B-2F0B-70F2-CA69-D67E55DCD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0264351-90FB-A95D-9164-52522D7AA2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D3667F4-711A-F084-E61E-4161C1B9D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Léa a 3 sachets de 3 bonbons. Combien de bonbons a-t-elle en tout ? </a:t>
            </a:r>
          </a:p>
          <a:p>
            <a:r>
              <a:rPr lang="fr-FR" dirty="0"/>
              <a:t>Demander à un élève de l’expliquer, puis faire le lien avec les problèmes de la séance précédente et celui qu’ils viennent de résoudre: On cherche combien il y a en tout (collections identiques). Demander aux élèves de résoudre le problème. Corriger collectivement en reprenant la démarche point par point.</a:t>
            </a:r>
          </a:p>
          <a:p>
            <a:r>
              <a:rPr lang="fr-FR" dirty="0"/>
              <a:t>CE1- Léa a 20 billes. Louise a 10 billes de plus. Combien de billes Louise a-t-elle ? </a:t>
            </a:r>
          </a:p>
          <a:p>
            <a:r>
              <a:rPr lang="fr-FR" dirty="0"/>
              <a:t>Résoudre collectivement le problème en explicitant chaque étape.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4B8EFD-8FCF-B39B-6DE6-3B21582B1D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557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4CFA-6EF4-6861-B627-9DCE640F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FBC969-6437-3B2E-54E6-F1EDD6F1E0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803109-B20B-243F-00B5-5AE9FFDAD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Lire collectivement le problème 8. Demander à un élève de l’expliquer, puis faire le lien avec les problèmes de la séance précédente et celui qu’ils viennent de résoudre : On cherche combien il y a en tout (collections identiques).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FC0561-733B-B0D9-53C1-6B8593A9B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31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28/10/2025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2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>
                <a:latin typeface="KG Turning Tables" panose="02000000000000000000" pitchFamily="2" charset="0"/>
              </a:rPr>
              <a:t>séance 4</a:t>
            </a:r>
            <a:r>
              <a:rPr lang="fr-FR" sz="13800" dirty="0">
                <a:latin typeface="KG Turning Tables" panose="02000000000000000000" pitchFamily="2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  <a:solidFill>
            <a:srgbClr val="F4B183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336901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multiplicatifs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et des problèmes de comparaison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CF7B0-FF02-9EDB-91A2-746AAF7A4C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60558A4A-9E84-43E2-CD74-96178ED93F55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6F8DF8-DCD9-8E38-483F-15459C9A1820}"/>
              </a:ext>
            </a:extLst>
          </p:cNvPr>
          <p:cNvSpPr txBox="1"/>
          <p:nvPr/>
        </p:nvSpPr>
        <p:spPr>
          <a:xfrm>
            <a:off x="2770721" y="1509436"/>
            <a:ext cx="66505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Tu vas résoudre un problème oral. </a:t>
            </a:r>
          </a:p>
          <a:p>
            <a:endParaRPr lang="fr-FR" sz="2800" dirty="0"/>
          </a:p>
          <a:p>
            <a:r>
              <a:rPr lang="fr-FR" sz="2800" dirty="0"/>
              <a:t>Il sera lu deux fois.</a:t>
            </a:r>
          </a:p>
          <a:p>
            <a:r>
              <a:rPr lang="fr-FR" sz="2800" dirty="0"/>
              <a:t> </a:t>
            </a:r>
          </a:p>
          <a:p>
            <a:r>
              <a:rPr lang="fr-FR" sz="2800" dirty="0"/>
              <a:t>Tu dois faire une représentation ou un calcul en plus du résultat.</a:t>
            </a:r>
            <a:endParaRPr lang="fr-FR" sz="26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4A98550-2097-9686-0E54-014705FAE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600" y="143595"/>
            <a:ext cx="1038797" cy="103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07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E7E43-E711-6BF2-B499-D48485C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9CB73B15-EA58-9A86-F2FE-826CD30F7FD6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4701D4E-70DB-9F09-4594-F239B3DDFBC4}"/>
              </a:ext>
            </a:extLst>
          </p:cNvPr>
          <p:cNvCxnSpPr>
            <a:cxnSpLocks/>
          </p:cNvCxnSpPr>
          <p:nvPr/>
        </p:nvCxnSpPr>
        <p:spPr>
          <a:xfrm>
            <a:off x="6056085" y="2621423"/>
            <a:ext cx="1" cy="3996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C36D198A-5966-70E8-8EA4-9D10DF79E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8EB2502-C436-BE86-4C0D-91442758E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0AB4F0-8130-2B82-8D3B-46B5662FBCB5}"/>
              </a:ext>
            </a:extLst>
          </p:cNvPr>
          <p:cNvSpPr txBox="1"/>
          <p:nvPr/>
        </p:nvSpPr>
        <p:spPr>
          <a:xfrm>
            <a:off x="489410" y="3325487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Lisons le </a:t>
            </a:r>
            <a:r>
              <a:rPr lang="fr-FR" sz="2600" b="1" dirty="0"/>
              <a:t>problème 8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Explique-le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Résous-le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AF984DE-80FD-787B-10D2-4ACA02C523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B2D1A97-A90F-9967-8CDB-F8DB2C531D16}"/>
              </a:ext>
            </a:extLst>
          </p:cNvPr>
          <p:cNvSpPr txBox="1"/>
          <p:nvPr/>
        </p:nvSpPr>
        <p:spPr>
          <a:xfrm>
            <a:off x="6458759" y="3325487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Résous les </a:t>
            </a:r>
            <a:r>
              <a:rPr lang="fr-FR" sz="2600" b="1" dirty="0"/>
              <a:t>problèmes 19 </a:t>
            </a:r>
            <a:r>
              <a:rPr lang="fr-FR" sz="2600" dirty="0"/>
              <a:t>et </a:t>
            </a:r>
            <a:r>
              <a:rPr lang="fr-FR" sz="2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063651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1756C-D155-C42F-F01B-08969E7EC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D38BAF9A-54BE-D254-49F0-4921B02CCD1C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B62A1FB-7EB8-62D2-E55E-D5651A8593FB}"/>
              </a:ext>
            </a:extLst>
          </p:cNvPr>
          <p:cNvCxnSpPr>
            <a:cxnSpLocks/>
          </p:cNvCxnSpPr>
          <p:nvPr/>
        </p:nvCxnSpPr>
        <p:spPr>
          <a:xfrm>
            <a:off x="6056085" y="2621423"/>
            <a:ext cx="1" cy="3996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C0DDEB6A-53B4-8D47-0BAB-D248C34A4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06AFE83-A39F-6E18-7EA7-F30E9BF8A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F68754C-594C-79C3-9E7E-3D6729623D5C}"/>
              </a:ext>
            </a:extLst>
          </p:cNvPr>
          <p:cNvSpPr txBox="1"/>
          <p:nvPr/>
        </p:nvSpPr>
        <p:spPr>
          <a:xfrm>
            <a:off x="489410" y="3325487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Lisons le </a:t>
            </a:r>
            <a:r>
              <a:rPr lang="fr-FR" sz="2600" b="1" dirty="0"/>
              <a:t>problème 9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Explique-le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Résous-le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5AF2174-8452-DDA7-C55B-CAB182CEE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5FA9830-57FF-D707-F201-4229DA830DBE}"/>
              </a:ext>
            </a:extLst>
          </p:cNvPr>
          <p:cNvSpPr txBox="1"/>
          <p:nvPr/>
        </p:nvSpPr>
        <p:spPr>
          <a:xfrm>
            <a:off x="6458759" y="3325487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Résous les </a:t>
            </a:r>
            <a:r>
              <a:rPr lang="fr-FR" sz="2600" b="1" dirty="0"/>
              <a:t>problèmes 19 </a:t>
            </a:r>
            <a:r>
              <a:rPr lang="fr-FR" sz="2600" dirty="0"/>
              <a:t>et </a:t>
            </a:r>
            <a:r>
              <a:rPr lang="fr-FR" sz="2600" b="1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952753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901558" y="2876353"/>
              <a:ext cx="7674795" cy="2372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ce qu’est un double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manipuler la monnaie – Je sais interpréter, représenter, lire et écrire des fractions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1A926-BA91-1500-57BA-E1ACABDA4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8B2D1D56-A050-68AB-D70F-153FB650E1CC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3D2C75D-0379-4FC3-6F11-D61E63CEEBD6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3F8FA209-F98D-80B7-AB8B-2817D8247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85" y="1624731"/>
            <a:ext cx="5658016" cy="448769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A622307-CB6F-599C-2937-9E93E804357E}"/>
              </a:ext>
            </a:extLst>
          </p:cNvPr>
          <p:cNvSpPr txBox="1"/>
          <p:nvPr/>
        </p:nvSpPr>
        <p:spPr>
          <a:xfrm>
            <a:off x="2269470" y="589308"/>
            <a:ext cx="1447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Recette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BBD4788-D905-8A84-3C0C-95548F698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CCD8CE6-F37B-830B-F755-B292DC7E3529}"/>
              </a:ext>
            </a:extLst>
          </p:cNvPr>
          <p:cNvSpPr txBox="1"/>
          <p:nvPr/>
        </p:nvSpPr>
        <p:spPr>
          <a:xfrm>
            <a:off x="6306359" y="3173087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Fractio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Ecris ton prénom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Observe les pages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Fais l’exercice </a:t>
            </a:r>
            <a:r>
              <a:rPr lang="fr-FR" sz="26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38206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E61CC5-816B-07C1-187F-6E8580E13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2090ABAF-76CC-8B2C-EFB4-F3580C70D529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E516BB5-9CF2-A5AC-9DB4-B3C79F39386F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D802091C-3220-7FB8-595C-F7EDA30F4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40" y="1646389"/>
            <a:ext cx="5694700" cy="435371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7187636-A161-10EA-BBDB-9E04EBB3F304}"/>
              </a:ext>
            </a:extLst>
          </p:cNvPr>
          <p:cNvSpPr txBox="1"/>
          <p:nvPr/>
        </p:nvSpPr>
        <p:spPr>
          <a:xfrm>
            <a:off x="2269470" y="589308"/>
            <a:ext cx="1447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Recette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73B2EE5-3413-866A-D2DC-BB7E8ADDC0CA}"/>
              </a:ext>
            </a:extLst>
          </p:cNvPr>
          <p:cNvSpPr txBox="1"/>
          <p:nvPr/>
        </p:nvSpPr>
        <p:spPr>
          <a:xfrm>
            <a:off x="6306359" y="3173087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Fractio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Ecris ton prénom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Observe les pages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Fais l’exercice </a:t>
            </a:r>
            <a:r>
              <a:rPr lang="fr-FR" sz="2600" b="1" dirty="0"/>
              <a:t>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A34C473-9403-C60D-C902-8ED7D3D9C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17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55FFC-3C2F-CF00-EE0A-BB851D35E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0A3D1960-0BD9-F9CE-DD1C-AE58A5F3FC94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493ECD1-2E92-25FB-72EB-8C0B866D5A8A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2D2E92C8-FBAA-50A8-AB27-996686F10F06}"/>
              </a:ext>
            </a:extLst>
          </p:cNvPr>
          <p:cNvSpPr txBox="1"/>
          <p:nvPr/>
        </p:nvSpPr>
        <p:spPr>
          <a:xfrm>
            <a:off x="6306359" y="3173087"/>
            <a:ext cx="56065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Avec ton camarade, observe les pièces de monnaie</a:t>
            </a:r>
          </a:p>
          <a:p>
            <a:endParaRPr lang="fr-FR" sz="2600" dirty="0"/>
          </a:p>
          <a:p>
            <a:r>
              <a:rPr lang="fr-FR" sz="2600" dirty="0"/>
              <a:t>Quelles pièces vois-tu ?</a:t>
            </a:r>
          </a:p>
        </p:txBody>
      </p:sp>
      <p:pic>
        <p:nvPicPr>
          <p:cNvPr id="2" name="Picture 2" descr="fiche › Pride Mobility France">
            <a:extLst>
              <a:ext uri="{FF2B5EF4-FFF2-40B4-BE49-F238E27FC236}">
                <a16:creationId xmlns:a16="http://schemas.microsoft.com/office/drawing/2014/main" id="{027E84F0-0450-528D-E804-9BDE58ABE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94" y="309532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FE5B8A0-C2DA-3A4F-94B4-30BBE98E6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592" y="1369546"/>
            <a:ext cx="3746247" cy="5178922"/>
          </a:xfrm>
          <a:prstGeom prst="rect">
            <a:avLst/>
          </a:prstGeom>
        </p:spPr>
      </p:pic>
      <p:pic>
        <p:nvPicPr>
          <p:cNvPr id="1026" name="Picture 2" descr="Recyclez vos centimes ! | France Inter">
            <a:extLst>
              <a:ext uri="{FF2B5EF4-FFF2-40B4-BE49-F238E27FC236}">
                <a16:creationId xmlns:a16="http://schemas.microsoft.com/office/drawing/2014/main" id="{D1F0D8FE-BCEB-D920-606A-98F6D1452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940" y="604356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0CF0991-FCC5-F29D-1E8E-D22926AE49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7280" y="111694"/>
            <a:ext cx="957596" cy="117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99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731A2-1263-6347-6BE6-1FF9831CE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0AB19736-1436-D420-D3ED-671754FA3E34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77E575D-4D7C-91A2-72C3-22B2E2281E41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F49AB035-8267-2467-1345-F890AE680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FB05578-0940-0DEC-02A6-9E3EA3A417CD}"/>
              </a:ext>
            </a:extLst>
          </p:cNvPr>
          <p:cNvSpPr txBox="1"/>
          <p:nvPr/>
        </p:nvSpPr>
        <p:spPr>
          <a:xfrm>
            <a:off x="449496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E0A9804-7E27-5534-A85D-0204390F763E}"/>
              </a:ext>
            </a:extLst>
          </p:cNvPr>
          <p:cNvSpPr txBox="1"/>
          <p:nvPr/>
        </p:nvSpPr>
        <p:spPr>
          <a:xfrm>
            <a:off x="6337181" y="1982450"/>
            <a:ext cx="56065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Avec ton camarade, observe les pièces de monnaie</a:t>
            </a:r>
          </a:p>
          <a:p>
            <a:endParaRPr lang="fr-FR" sz="2600" dirty="0"/>
          </a:p>
          <a:p>
            <a:r>
              <a:rPr lang="fr-FR" sz="2600" b="1" dirty="0"/>
              <a:t>1/ </a:t>
            </a:r>
            <a:r>
              <a:rPr lang="fr-FR" sz="2600" dirty="0"/>
              <a:t>Prépare </a:t>
            </a:r>
            <a:r>
              <a:rPr lang="fr-FR" sz="2600" b="1" dirty="0"/>
              <a:t>1 euro </a:t>
            </a:r>
            <a:endParaRPr lang="fr-FR" sz="2600" dirty="0"/>
          </a:p>
          <a:p>
            <a:endParaRPr lang="fr-FR" sz="2600" dirty="0"/>
          </a:p>
          <a:p>
            <a:r>
              <a:rPr lang="fr-FR" sz="2600" b="1" dirty="0"/>
              <a:t>2/ </a:t>
            </a:r>
            <a:r>
              <a:rPr lang="fr-FR" sz="2600" dirty="0"/>
              <a:t>Prépare ensuite </a:t>
            </a:r>
            <a:r>
              <a:rPr lang="fr-FR" sz="2600" b="1" dirty="0"/>
              <a:t>90 centimes</a:t>
            </a:r>
          </a:p>
          <a:p>
            <a:endParaRPr lang="fr-FR" sz="2600" b="1" dirty="0"/>
          </a:p>
          <a:p>
            <a:r>
              <a:rPr lang="fr-FR" sz="2600" b="1" dirty="0"/>
              <a:t>3/ </a:t>
            </a:r>
            <a:r>
              <a:rPr lang="fr-FR" sz="2600" dirty="0"/>
              <a:t>Puis</a:t>
            </a:r>
            <a:r>
              <a:rPr lang="fr-FR" sz="2600" b="1" dirty="0"/>
              <a:t> 1 € 25</a:t>
            </a:r>
          </a:p>
          <a:p>
            <a:endParaRPr lang="fr-FR" sz="2600" dirty="0"/>
          </a:p>
        </p:txBody>
      </p:sp>
      <p:pic>
        <p:nvPicPr>
          <p:cNvPr id="4" name="Picture 2" descr="Recyclez vos centimes ! | France Inter">
            <a:extLst>
              <a:ext uri="{FF2B5EF4-FFF2-40B4-BE49-F238E27FC236}">
                <a16:creationId xmlns:a16="http://schemas.microsoft.com/office/drawing/2014/main" id="{8FC2A71A-7D15-B6DE-DE28-4736FDF95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940" y="604356"/>
            <a:ext cx="1648412" cy="123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236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C4932-496F-7A1C-27C3-AE386879C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EAA60361-50E6-E68C-A245-351C73A78649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1BCA605-236E-B87A-69F3-47D1F9A4998C}"/>
              </a:ext>
            </a:extLst>
          </p:cNvPr>
          <p:cNvCxnSpPr/>
          <p:nvPr/>
        </p:nvCxnSpPr>
        <p:spPr>
          <a:xfrm>
            <a:off x="6056086" y="1011567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88273970-E033-6AB7-167F-8F5121346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F09621D-E229-8F53-DA47-AA696F82A276}"/>
              </a:ext>
            </a:extLst>
          </p:cNvPr>
          <p:cNvSpPr txBox="1"/>
          <p:nvPr/>
        </p:nvSpPr>
        <p:spPr>
          <a:xfrm>
            <a:off x="449496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DD70F51-4859-C8E1-8168-5199F93FCFE7}"/>
              </a:ext>
            </a:extLst>
          </p:cNvPr>
          <p:cNvSpPr txBox="1"/>
          <p:nvPr/>
        </p:nvSpPr>
        <p:spPr>
          <a:xfrm>
            <a:off x="7744740" y="567001"/>
            <a:ext cx="28684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Lisons la leçon</a:t>
            </a:r>
            <a:endParaRPr lang="fr-FR" sz="26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0259F1-09F0-C8DE-0761-AE9ADE79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988" y="1039910"/>
            <a:ext cx="3856216" cy="544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017142" y="2762493"/>
              <a:ext cx="7741577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écrire les nombres et les ordonner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les nombres ordinaux – Je repère un rang ou une position dans une file orientée ou une liste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D0D66-E3CE-9FBA-AFDA-3C9CEB3F3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020E5D1A-4693-68FE-FA7D-C125D18B1670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9D465541-000E-036E-478A-D4393A4B089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251AE38B-0CE2-1DCD-89F9-1E3A2D43144A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EF9AD14-39F1-E366-0504-B6F1AF3F5189}"/>
              </a:ext>
            </a:extLst>
          </p:cNvPr>
          <p:cNvCxnSpPr>
            <a:cxnSpLocks/>
          </p:cNvCxnSpPr>
          <p:nvPr/>
        </p:nvCxnSpPr>
        <p:spPr>
          <a:xfrm>
            <a:off x="6096000" y="1265179"/>
            <a:ext cx="0" cy="516390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7E24043A-C46F-78F7-516C-967CCECD88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90184" y="155161"/>
            <a:ext cx="1038797" cy="755747"/>
          </a:xfrm>
          <a:prstGeom prst="rect">
            <a:avLst/>
          </a:prstGeom>
        </p:spPr>
      </p:pic>
      <p:pic>
        <p:nvPicPr>
          <p:cNvPr id="21" name="Picture 2" descr="fiche › Pride Mobility France">
            <a:extLst>
              <a:ext uri="{FF2B5EF4-FFF2-40B4-BE49-F238E27FC236}">
                <a16:creationId xmlns:a16="http://schemas.microsoft.com/office/drawing/2014/main" id="{05F9B650-171F-65C2-18A9-3BB52F81C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414" y="120852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339CE45-21D4-9FE8-572C-396662768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015" y="1337624"/>
            <a:ext cx="3814964" cy="499172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7A5FCA6-8C23-088C-E1C8-118A1DD14C95}"/>
              </a:ext>
            </a:extLst>
          </p:cNvPr>
          <p:cNvSpPr txBox="1"/>
          <p:nvPr/>
        </p:nvSpPr>
        <p:spPr>
          <a:xfrm>
            <a:off x="986321" y="2661007"/>
            <a:ext cx="48493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Ecris les nombres dictés</a:t>
            </a:r>
          </a:p>
          <a:p>
            <a:r>
              <a:rPr lang="fr-FR" sz="3200" b="1" dirty="0"/>
              <a:t>2/ </a:t>
            </a:r>
            <a:r>
              <a:rPr lang="fr-FR" sz="3200" dirty="0"/>
              <a:t>Range les nombres dans l’ordre croissant</a:t>
            </a:r>
          </a:p>
        </p:txBody>
      </p:sp>
    </p:spTree>
    <p:extLst>
      <p:ext uri="{BB962C8B-B14F-4D97-AF65-F5344CB8AC3E}">
        <p14:creationId xmlns:p14="http://schemas.microsoft.com/office/powerpoint/2010/main" val="3505052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60EAE-AEE6-A6A0-253A-3357E3CE0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F36A5547-75FB-B954-4B40-0C8A249E77A5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EA861590-AD23-9B2B-A6CA-7B8D0E82840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6AFD876C-FFC6-20FC-0F91-F94A863C4AAC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75440518-D479-6575-5A21-7C69F8DE567F}"/>
              </a:ext>
            </a:extLst>
          </p:cNvPr>
          <p:cNvCxnSpPr>
            <a:cxnSpLocks/>
          </p:cNvCxnSpPr>
          <p:nvPr/>
        </p:nvCxnSpPr>
        <p:spPr>
          <a:xfrm>
            <a:off x="6096000" y="1265179"/>
            <a:ext cx="0" cy="5163901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FB19E83C-B55C-5BBE-E567-BF69BCD696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290184" y="155161"/>
            <a:ext cx="1038797" cy="755747"/>
          </a:xfrm>
          <a:prstGeom prst="rect">
            <a:avLst/>
          </a:prstGeom>
        </p:spPr>
      </p:pic>
      <p:pic>
        <p:nvPicPr>
          <p:cNvPr id="21" name="Picture 2" descr="fiche › Pride Mobility France">
            <a:extLst>
              <a:ext uri="{FF2B5EF4-FFF2-40B4-BE49-F238E27FC236}">
                <a16:creationId xmlns:a16="http://schemas.microsoft.com/office/drawing/2014/main" id="{07A59FA1-0734-034D-294D-763CFAB68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414" y="120852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590A4A5-080D-B444-F1EA-6857AE1C88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015" y="1337624"/>
            <a:ext cx="3814964" cy="499172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59652EC-2B3D-CC68-5ACD-8C860101B93D}"/>
              </a:ext>
            </a:extLst>
          </p:cNvPr>
          <p:cNvSpPr txBox="1"/>
          <p:nvPr/>
        </p:nvSpPr>
        <p:spPr>
          <a:xfrm>
            <a:off x="986321" y="2661007"/>
            <a:ext cx="48493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Ecris les nombres dictés</a:t>
            </a:r>
          </a:p>
          <a:p>
            <a:r>
              <a:rPr lang="fr-FR" sz="3200" b="1" dirty="0"/>
              <a:t>2/ </a:t>
            </a:r>
            <a:r>
              <a:rPr lang="fr-FR" sz="3200" dirty="0"/>
              <a:t>Range les nombres dans l’ordre décroissant</a:t>
            </a:r>
          </a:p>
        </p:txBody>
      </p:sp>
    </p:spTree>
    <p:extLst>
      <p:ext uri="{BB962C8B-B14F-4D97-AF65-F5344CB8AC3E}">
        <p14:creationId xmlns:p14="http://schemas.microsoft.com/office/powerpoint/2010/main" val="4168130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1894678" y="2643538"/>
            <a:ext cx="96603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rapidement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ajouter un nombre &lt; 10 à un nombre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</a:rPr>
              <a:t> </a:t>
            </a:r>
          </a:p>
          <a:p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CEA4D-56DE-695E-995E-5A074397B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CF084DE9-3E0F-67A4-857E-F3B0E9968A7A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6131EA6-2345-2C57-C34C-306FE78F582A}"/>
              </a:ext>
            </a:extLst>
          </p:cNvPr>
          <p:cNvSpPr txBox="1"/>
          <p:nvPr/>
        </p:nvSpPr>
        <p:spPr>
          <a:xfrm>
            <a:off x="1649805" y="667157"/>
            <a:ext cx="2881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Relis la stratégie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861DEDB-D107-6D75-DFBD-984B141FFAB1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A262E6DC-1FDB-2206-A89A-B201A5ACFF09}"/>
              </a:ext>
            </a:extLst>
          </p:cNvPr>
          <p:cNvSpPr txBox="1"/>
          <p:nvPr/>
        </p:nvSpPr>
        <p:spPr>
          <a:xfrm>
            <a:off x="6821387" y="764905"/>
            <a:ext cx="3565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Observe la méthode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E209D9C-B7D0-8A09-F1A9-E93106792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595" y="1274738"/>
            <a:ext cx="4214600" cy="515434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4BB5B5F-C6D2-F20F-C72D-B9568442A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417" y="175596"/>
            <a:ext cx="1244749" cy="176339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5F7481E-A42D-1BAC-200D-016C1488DB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4373" y="1695360"/>
            <a:ext cx="3362798" cy="46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17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09BB3-894A-E2C5-5656-3239493598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EC0C8B2D-5DB1-256C-9375-5BE4D6F08EE9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4B90190-3DB7-37BE-ABFE-73BC3590E2C4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1A19875-EA86-8D84-F8C4-B02E13E45F87}"/>
              </a:ext>
            </a:extLst>
          </p:cNvPr>
          <p:cNvSpPr txBox="1"/>
          <p:nvPr/>
        </p:nvSpPr>
        <p:spPr>
          <a:xfrm>
            <a:off x="6548740" y="1178620"/>
            <a:ext cx="5434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Calcule avec la même méthode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EF9F740-DF51-087D-A1BA-A941DB6F9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70" y="1863490"/>
            <a:ext cx="5068630" cy="4157166"/>
          </a:xfrm>
          <a:prstGeom prst="rect">
            <a:avLst/>
          </a:prstGeom>
        </p:spPr>
      </p:pic>
      <p:pic>
        <p:nvPicPr>
          <p:cNvPr id="7" name="Picture 2" descr="fiche › Pride Mobility France">
            <a:extLst>
              <a:ext uri="{FF2B5EF4-FFF2-40B4-BE49-F238E27FC236}">
                <a16:creationId xmlns:a16="http://schemas.microsoft.com/office/drawing/2014/main" id="{22093942-2961-6511-7A53-08FAD0A4A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47" y="159188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58F8862-64A5-8E0E-06F7-7713F65A68A1}"/>
              </a:ext>
            </a:extLst>
          </p:cNvPr>
          <p:cNvSpPr txBox="1"/>
          <p:nvPr/>
        </p:nvSpPr>
        <p:spPr>
          <a:xfrm>
            <a:off x="7760312" y="1763395"/>
            <a:ext cx="26980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</a:rPr>
              <a:t>64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77 + 5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82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96 + 8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115 + 8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2A32B16-E4CA-247F-588F-CF1E4BBCF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9242" y="0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9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2704D-A9BF-B364-10CE-5783C5653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113ED81E-2CB9-B774-80D9-5E2912C20163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2F04B567-7A85-ED28-C270-974F46F654A9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E3ADA5EA-F91E-EF21-8E27-1582BC83C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888" y="1326187"/>
            <a:ext cx="4846705" cy="4324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45CA09A-FE65-0B10-5E10-16C789F6EDB1}"/>
              </a:ext>
            </a:extLst>
          </p:cNvPr>
          <p:cNvSpPr txBox="1"/>
          <p:nvPr/>
        </p:nvSpPr>
        <p:spPr>
          <a:xfrm>
            <a:off x="7729489" y="1763395"/>
            <a:ext cx="26980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</a:rPr>
              <a:t>64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77 + 5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82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96 + 8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115 + 8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C16B032-AAAC-8057-88EA-1CDCFD8875EA}"/>
              </a:ext>
            </a:extLst>
          </p:cNvPr>
          <p:cNvSpPr txBox="1"/>
          <p:nvPr/>
        </p:nvSpPr>
        <p:spPr>
          <a:xfrm>
            <a:off x="6548741" y="1178620"/>
            <a:ext cx="5434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Calcule avec la même méthode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70B3712-B7BB-2D17-161A-3D6E28EAC1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596" b="13650"/>
          <a:stretch>
            <a:fillRect/>
          </a:stretch>
        </p:blipFill>
        <p:spPr>
          <a:xfrm>
            <a:off x="10943953" y="203797"/>
            <a:ext cx="1038797" cy="75574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C9B7599-1041-E3EA-8ECC-DF4D4A968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9242" y="0"/>
            <a:ext cx="1362758" cy="134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0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99BB8-C7CA-EF3D-1863-AD792ECC3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>
            <a:extLst>
              <a:ext uri="{FF2B5EF4-FFF2-40B4-BE49-F238E27FC236}">
                <a16:creationId xmlns:a16="http://schemas.microsoft.com/office/drawing/2014/main" id="{5764C03E-E051-E428-E12A-D6EB6ADF465B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F8AE9CC-136F-592C-2C0C-E51DCA4BA021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BFCA28C1-4632-A1A4-F96E-43BD4CD08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9242" y="0"/>
            <a:ext cx="1362758" cy="134356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4F21B02-BE4E-4FB5-5D5A-117BF4E39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135A767-6922-C3D5-975A-CAAA891F60CA}"/>
              </a:ext>
            </a:extLst>
          </p:cNvPr>
          <p:cNvSpPr txBox="1"/>
          <p:nvPr/>
        </p:nvSpPr>
        <p:spPr>
          <a:xfrm>
            <a:off x="449496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DD4E71-0107-EFFB-9B99-E97EA0C150E4}"/>
              </a:ext>
            </a:extLst>
          </p:cNvPr>
          <p:cNvCxnSpPr>
            <a:cxnSpLocks/>
          </p:cNvCxnSpPr>
          <p:nvPr/>
        </p:nvCxnSpPr>
        <p:spPr>
          <a:xfrm>
            <a:off x="6096000" y="1251932"/>
            <a:ext cx="0" cy="517714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ECC369C4-ABD2-5759-62BF-B79D9877D1E1}"/>
              </a:ext>
            </a:extLst>
          </p:cNvPr>
          <p:cNvSpPr txBox="1"/>
          <p:nvPr/>
        </p:nvSpPr>
        <p:spPr>
          <a:xfrm>
            <a:off x="7739763" y="1700122"/>
            <a:ext cx="26980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70C0"/>
                </a:solidFill>
              </a:rPr>
              <a:t>64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77 + 5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82 + 9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96 + 8</a:t>
            </a:r>
          </a:p>
          <a:p>
            <a:pPr algn="ctr"/>
            <a:endParaRPr lang="fr-FR" sz="3600" b="1" dirty="0">
              <a:solidFill>
                <a:srgbClr val="0070C0"/>
              </a:solidFill>
            </a:endParaRPr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115 + 8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78E64AF-694A-1E80-9D84-927DE1BAD4DA}"/>
              </a:ext>
            </a:extLst>
          </p:cNvPr>
          <p:cNvSpPr txBox="1"/>
          <p:nvPr/>
        </p:nvSpPr>
        <p:spPr>
          <a:xfrm>
            <a:off x="6548740" y="1229204"/>
            <a:ext cx="5434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Calcule avec la même méthode</a:t>
            </a:r>
          </a:p>
        </p:txBody>
      </p:sp>
    </p:spTree>
    <p:extLst>
      <p:ext uri="{BB962C8B-B14F-4D97-AF65-F5344CB8AC3E}">
        <p14:creationId xmlns:p14="http://schemas.microsoft.com/office/powerpoint/2010/main" val="34659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14920</TotalTime>
  <Words>915</Words>
  <Application>Microsoft Office PowerPoint</Application>
  <PresentationFormat>Grand écran</PresentationFormat>
  <Paragraphs>127</Paragraphs>
  <Slides>19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KG Turning Tables</vt:lpstr>
      <vt:lpstr>Wingdings</vt:lpstr>
      <vt:lpstr>Thème Office</vt:lpstr>
      <vt:lpstr>PERIODE 2  séance 41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330</cp:revision>
  <dcterms:created xsi:type="dcterms:W3CDTF">2018-07-28T07:30:27Z</dcterms:created>
  <dcterms:modified xsi:type="dcterms:W3CDTF">2025-10-28T11:22:36Z</dcterms:modified>
</cp:coreProperties>
</file>